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9" r:id="rId2"/>
    <p:sldId id="258" r:id="rId3"/>
    <p:sldId id="294" r:id="rId4"/>
    <p:sldId id="310" r:id="rId5"/>
    <p:sldId id="313" r:id="rId6"/>
    <p:sldId id="314" r:id="rId7"/>
    <p:sldId id="315" r:id="rId8"/>
    <p:sldId id="323" r:id="rId9"/>
    <p:sldId id="325" r:id="rId10"/>
    <p:sldId id="327" r:id="rId11"/>
    <p:sldId id="328" r:id="rId12"/>
    <p:sldId id="31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9ED90-E4A6-42B6-989A-AFF10C58E3F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65ACD-5B55-4843-8426-88598FC1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5ACD-5B55-4843-8426-88598FC151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81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1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0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6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8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7824A-2107-4C0D-AEC2-18BC96E6756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38B28-E733-484A-9A9D-21F6074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668375"/>
            <a:ext cx="4800600" cy="1200329"/>
          </a:xfrm>
          <a:prstGeom prst="rect">
            <a:avLst/>
          </a:prstGeom>
          <a:noFill/>
          <a:ln>
            <a:noFill/>
          </a:ln>
          <a:effectLst>
            <a:innerShdw blurRad="139700" dist="50800" dir="81000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Fourth Sunday in Lent</a:t>
            </a:r>
            <a:endParaRPr lang="en-US" sz="36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94" y="971550"/>
            <a:ext cx="4916555" cy="16154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9" y="590550"/>
            <a:ext cx="8609964" cy="26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7736" y="972443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IESVSNAZARENVSREXIVDAEORVM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0356"/>
            <a:ext cx="6938961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8094" y="2114550"/>
            <a:ext cx="5278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ym typeface="WP Hebrew David"/>
              </a:rPr>
              <a:t>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93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24950" cy="1938992"/>
          </a:xfrm>
          <a:prstGeom prst="rect">
            <a:avLst/>
          </a:prstGeom>
          <a:noFill/>
          <a:effectLst>
            <a:innerShdw blurRad="139700" dist="50800" dir="81000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E.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__________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IV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Take _____</a:t>
            </a:r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5475" y="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Shortened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23110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heed</a:t>
            </a:r>
          </a:p>
        </p:txBody>
      </p:sp>
    </p:spTree>
    <p:extLst>
      <p:ext uri="{BB962C8B-B14F-4D97-AF65-F5344CB8AC3E}">
        <p14:creationId xmlns:p14="http://schemas.microsoft.com/office/powerpoint/2010/main" val="37108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24950" cy="2446824"/>
          </a:xfrm>
          <a:prstGeom prst="rect">
            <a:avLst/>
          </a:prstGeom>
          <a:noFill/>
          <a:effectLst>
            <a:innerShdw blurRad="139700" dist="50800" dir="81000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V.	Application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</a:t>
            </a:r>
            <a:r>
              <a:rPr lang="en-US" sz="33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Do not be </a:t>
            </a:r>
            <a:r>
              <a:rPr lang="en-US" sz="33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__________ brothers </a:t>
            </a:r>
            <a:r>
              <a:rPr lang="en-US" sz="33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and </a:t>
            </a:r>
            <a:r>
              <a:rPr lang="en-US" sz="33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sisters</a:t>
            </a:r>
          </a:p>
          <a:p>
            <a:endParaRPr lang="en-US" sz="33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75" y="1255009"/>
            <a:ext cx="213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unaware</a:t>
            </a:r>
          </a:p>
        </p:txBody>
      </p:sp>
    </p:spTree>
    <p:extLst>
      <p:ext uri="{BB962C8B-B14F-4D97-AF65-F5344CB8AC3E}">
        <p14:creationId xmlns:p14="http://schemas.microsoft.com/office/powerpoint/2010/main" val="21660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85901"/>
            <a:ext cx="910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Action </a:t>
            </a:r>
            <a:r>
              <a:rPr lang="en-US" sz="36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Point(s):________________________</a:t>
            </a:r>
            <a:endParaRPr lang="en-US" sz="36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248150"/>
            <a:ext cx="65917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dist="50800" dir="12420000" algn="tl" rotWithShape="0">
                    <a:prstClr val="white"/>
                  </a:outerShdw>
                </a:effectLst>
                <a:latin typeface="Berlin Sans FB" panose="020E0602020502020306" pitchFamily="34" charset="0"/>
              </a:rPr>
              <a:t>Next </a:t>
            </a:r>
            <a:r>
              <a:rPr lang="en-US" sz="3200" b="1" dirty="0" smtClean="0">
                <a:effectLst>
                  <a:outerShdw dist="50800" dir="12420000" algn="tl" rotWithShape="0">
                    <a:prstClr val="white"/>
                  </a:outerShdw>
                </a:effectLst>
                <a:latin typeface="Berlin Sans FB" panose="020E0602020502020306" pitchFamily="34" charset="0"/>
              </a:rPr>
              <a:t>week Part 3: </a:t>
            </a:r>
            <a:r>
              <a:rPr lang="en-US" sz="3200" b="1" dirty="0">
                <a:effectLst>
                  <a:outerShdw dist="50800" dir="12420000" algn="tl" rotWithShape="0">
                    <a:prstClr val="white"/>
                  </a:outerShdw>
                </a:effectLst>
                <a:latin typeface="Berlin Sans FB" panose="020E0602020502020306" pitchFamily="34" charset="0"/>
              </a:rPr>
              <a:t>Mark </a:t>
            </a:r>
            <a:r>
              <a:rPr lang="en-US" sz="3200" b="1" dirty="0" smtClean="0">
                <a:effectLst>
                  <a:outerShdw dist="50800" dir="12420000" algn="tl" rotWithShape="0">
                    <a:prstClr val="white"/>
                  </a:outerShdw>
                </a:effectLst>
                <a:latin typeface="Berlin Sans FB" panose="020E0602020502020306" pitchFamily="34" charset="0"/>
              </a:rPr>
              <a:t>13:24-29</a:t>
            </a:r>
            <a:endParaRPr lang="en-US" sz="3200" b="1" dirty="0">
              <a:effectLst>
                <a:outerShdw dist="50800" dir="12420000" algn="tl" rotWithShape="0">
                  <a:prstClr val="white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5852"/>
            <a:ext cx="9144000" cy="1938992"/>
          </a:xfrm>
          <a:prstGeom prst="rect">
            <a:avLst/>
          </a:prstGeom>
          <a:noFill/>
          <a:effectLst>
            <a:innerShdw blurRad="139700" dist="50800" dir="81000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“On Guard”</a:t>
            </a:r>
          </a:p>
          <a:p>
            <a:pPr algn="ctr"/>
            <a:endParaRPr lang="en-US" sz="4000" b="1" dirty="0" smtClean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pPr algn="ctr"/>
            <a:r>
              <a:rPr lang="en-US" sz="4000" b="1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Mark 13:9-23</a:t>
            </a:r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47975" y="895350"/>
            <a:ext cx="360045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39700" dist="50800" dir="81000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Introduction</a:t>
            </a:r>
            <a:endParaRPr lang="en-US" sz="44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" y="0"/>
            <a:ext cx="9124950" cy="3785652"/>
          </a:xfrm>
          <a:prstGeom prst="rect">
            <a:avLst/>
          </a:prstGeom>
          <a:noFill/>
          <a:effectLst>
            <a:innerShdw blurRad="139700" dist="50800" dir="81000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marL="857250" indent="-857250">
              <a:buAutoNum type="romanUcPeriod"/>
            </a:pP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Be on ______</a:t>
            </a:r>
          </a:p>
          <a:p>
            <a:pPr marL="857250" indent="-857250">
              <a:buAutoNum type="romanUcPeriod"/>
            </a:pPr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A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Persecution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1.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_________ 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would lead</a:t>
            </a:r>
          </a:p>
          <a:p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2.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Own _______</a:t>
            </a:r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12561"/>
            <a:ext cx="172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guard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241935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Apostles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7650" y="302895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0881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9124950" cy="3785652"/>
          </a:xfrm>
          <a:prstGeom prst="rect">
            <a:avLst/>
          </a:prstGeom>
          <a:noFill/>
          <a:effectLst>
            <a:innerShdw blurRad="139700" dist="50800" dir="81000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3.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</a:t>
            </a:r>
          </a:p>
          <a:p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4.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___________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B.	Endure </a:t>
            </a:r>
            <a:endParaRPr lang="en-US" sz="4000" b="1" dirty="0" smtClean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C.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___________</a:t>
            </a:r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0350" y="57150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Family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0350" y="703481"/>
            <a:ext cx="299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Government</a:t>
            </a:r>
            <a:endParaRPr lang="en-US" sz="36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13932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42836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905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II.	The gospel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A.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Varied __________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B.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All _______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C.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___________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200150"/>
            <a:ext cx="2488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audience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419350"/>
            <a:ext cx="2157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nations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3563" y="3693319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Holy Spirit</a:t>
            </a:r>
          </a:p>
        </p:txBody>
      </p:sp>
    </p:spTree>
    <p:extLst>
      <p:ext uri="{BB962C8B-B14F-4D97-AF65-F5344CB8AC3E}">
        <p14:creationId xmlns:p14="http://schemas.microsoft.com/office/powerpoint/2010/main" val="33814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24950" cy="5016758"/>
          </a:xfrm>
          <a:prstGeom prst="rect">
            <a:avLst/>
          </a:prstGeom>
          <a:noFill/>
          <a:effectLst>
            <a:innerShdw blurRad="139700" dist="50800" dir="81000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marL="857250" indent="-857250">
              <a:buAutoNum type="romanUcPeriod" startAt="3"/>
            </a:pP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Tribulation</a:t>
            </a:r>
          </a:p>
          <a:p>
            <a:pPr marL="857250" indent="-857250">
              <a:buAutoNum type="romanUcPeriod" startAt="3"/>
            </a:pPr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A.	Abomination of 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desolation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	1.	Sign of 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__________</a:t>
            </a: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	2.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 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and 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</a:t>
            </a: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	3.	A person?</a:t>
            </a: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2475" y="241935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transition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150" y="305103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Jesus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3028950"/>
            <a:ext cx="20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Daniel</a:t>
            </a:r>
          </a:p>
        </p:txBody>
      </p:sp>
    </p:spTree>
    <p:extLst>
      <p:ext uri="{BB962C8B-B14F-4D97-AF65-F5344CB8AC3E}">
        <p14:creationId xmlns:p14="http://schemas.microsoft.com/office/powerpoint/2010/main" val="24271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24950" cy="3785652"/>
          </a:xfrm>
          <a:prstGeom prst="rect">
            <a:avLst/>
          </a:prstGeom>
          <a:noFill/>
          <a:effectLst>
            <a:innerShdw blurRad="139700" dist="50800" dir="81000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B.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________ 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time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	1.	Pestilence, conflict, 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			persecution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, disaster</a:t>
            </a: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	2.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__________ 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and 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Horrible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45295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Quantity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2437479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4214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24950" cy="4401205"/>
          </a:xfrm>
          <a:prstGeom prst="rect">
            <a:avLst/>
          </a:prstGeom>
          <a:noFill/>
          <a:effectLst>
            <a:innerShdw blurRad="139700" dist="50800" dir="81000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C.	Never 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 before</a:t>
            </a:r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D.	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 </a:t>
            </a:r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prophets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	1.	Signs and 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________</a:t>
            </a:r>
          </a:p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		2.	Lead the </a:t>
            </a:r>
            <a:r>
              <a:rPr lang="en-US" sz="4000" b="1" dirty="0" smtClean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_____ astray</a:t>
            </a:r>
          </a:p>
          <a:p>
            <a:endParaRPr lang="en-US" sz="4000" b="1" dirty="0">
              <a:effectLst>
                <a:outerShdw dist="50800" dir="12420000" algn="tl" rotWithShape="0">
                  <a:schemeClr val="bg1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seen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25426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2419350"/>
            <a:ext cx="225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wonders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302895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dist="50800" dir="12420000" algn="tl" rotWithShape="0">
                    <a:schemeClr val="bg1"/>
                  </a:outerShdw>
                </a:effectLst>
                <a:latin typeface="Berlin Sans FB" panose="020E0602020502020306" pitchFamily="34" charset="0"/>
              </a:rPr>
              <a:t>elect</a:t>
            </a:r>
          </a:p>
        </p:txBody>
      </p:sp>
    </p:spTree>
    <p:extLst>
      <p:ext uri="{BB962C8B-B14F-4D97-AF65-F5344CB8AC3E}">
        <p14:creationId xmlns:p14="http://schemas.microsoft.com/office/powerpoint/2010/main" val="10927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8891</TotalTime>
  <Words>65</Words>
  <Application>Microsoft Office PowerPoint</Application>
  <PresentationFormat>On-screen Show (16:9)</PresentationFormat>
  <Paragraphs>85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</dc:creator>
  <cp:lastModifiedBy>KEVIN LEWIS</cp:lastModifiedBy>
  <cp:revision>382</cp:revision>
  <dcterms:created xsi:type="dcterms:W3CDTF">2016-07-20T21:12:48Z</dcterms:created>
  <dcterms:modified xsi:type="dcterms:W3CDTF">2018-03-09T18:44:40Z</dcterms:modified>
</cp:coreProperties>
</file>